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7" r:id="rId3"/>
    <p:sldId id="308" r:id="rId4"/>
    <p:sldId id="309" r:id="rId5"/>
    <p:sldId id="310" r:id="rId6"/>
    <p:sldId id="301" r:id="rId7"/>
    <p:sldId id="311" r:id="rId8"/>
    <p:sldId id="314" r:id="rId9"/>
    <p:sldId id="313" r:id="rId10"/>
    <p:sldId id="31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54"/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Pearson Product-Moment Correlation Test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7C1D93-1DD1-F540-B2DB-FC90131399A3}" type="presOf" srcId="{1CE252B9-E661-E545-A43D-AF9F6C107A4B}" destId="{570ECD48-A719-8C40-9E13-BDECC43874A0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E6AB8C52-F67D-CF46-9B7F-29DC8CC3E45C}" type="presOf" srcId="{1CE252B9-E661-E545-A43D-AF9F6C107A4B}" destId="{8B3425F1-0D5A-7542-A13F-309B4F9FFBD7}" srcOrd="1" destOrd="0" presId="urn:microsoft.com/office/officeart/2005/8/layout/pyramid1"/>
    <dgm:cxn modelId="{8B9F9398-9AC1-4744-A8A7-50FA43E8864B}" type="presOf" srcId="{A13ED68C-9BEB-2D4C-9A9D-4FF7F696211E}" destId="{84DC221C-8ADF-8F4C-A4AB-1ED1486C2BAB}" srcOrd="0" destOrd="0" presId="urn:microsoft.com/office/officeart/2005/8/layout/pyramid1"/>
    <dgm:cxn modelId="{FB84AA25-CD53-E949-85A1-B4D86AA1731B}" type="presOf" srcId="{A13ED68C-9BEB-2D4C-9A9D-4FF7F696211E}" destId="{2E2C436E-4AC4-9B44-A458-C394BA2F8995}" srcOrd="1" destOrd="0" presId="urn:microsoft.com/office/officeart/2005/8/layout/pyramid1"/>
    <dgm:cxn modelId="{BE54CE90-2B65-3C48-98DC-A112BE4B3A38}" type="presOf" srcId="{F8543038-F271-B44C-A609-61624E5FF5AB}" destId="{1BD4007E-106D-184C-930C-DA383DE887FC}" srcOrd="0" destOrd="0" presId="urn:microsoft.com/office/officeart/2005/8/layout/pyramid1"/>
    <dgm:cxn modelId="{24926AB6-4747-9E49-A745-A872B79001F3}" type="presParOf" srcId="{1BD4007E-106D-184C-930C-DA383DE887FC}" destId="{51EFE25D-18DC-C347-AD87-891706CB57A3}" srcOrd="0" destOrd="0" presId="urn:microsoft.com/office/officeart/2005/8/layout/pyramid1"/>
    <dgm:cxn modelId="{DA719C80-045C-FA4D-8A09-EB699A307C15}" type="presParOf" srcId="{51EFE25D-18DC-C347-AD87-891706CB57A3}" destId="{84DC221C-8ADF-8F4C-A4AB-1ED1486C2BAB}" srcOrd="0" destOrd="0" presId="urn:microsoft.com/office/officeart/2005/8/layout/pyramid1"/>
    <dgm:cxn modelId="{8EE4E804-E076-EF46-825D-6EAB2394B0AD}" type="presParOf" srcId="{51EFE25D-18DC-C347-AD87-891706CB57A3}" destId="{2E2C436E-4AC4-9B44-A458-C394BA2F8995}" srcOrd="1" destOrd="0" presId="urn:microsoft.com/office/officeart/2005/8/layout/pyramid1"/>
    <dgm:cxn modelId="{862A46F9-BFCF-5C43-8112-18B9FAA9617B}" type="presParOf" srcId="{1BD4007E-106D-184C-930C-DA383DE887FC}" destId="{22E6D29C-3EAE-224F-8EC6-90837AC9132C}" srcOrd="1" destOrd="0" presId="urn:microsoft.com/office/officeart/2005/8/layout/pyramid1"/>
    <dgm:cxn modelId="{FA38F108-01DC-404A-A734-D0B7BE559B9A}" type="presParOf" srcId="{22E6D29C-3EAE-224F-8EC6-90837AC9132C}" destId="{570ECD48-A719-8C40-9E13-BDECC43874A0}" srcOrd="0" destOrd="0" presId="urn:microsoft.com/office/officeart/2005/8/layout/pyramid1"/>
    <dgm:cxn modelId="{6D90045A-DFA1-EA4B-A46C-3EF8067ECDF2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Pearson Product-Moment Correlation Test</a:t>
          </a:r>
          <a:endParaRPr lang="en-US" sz="48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/>
            <a:t>End of Presentation</a:t>
          </a:r>
          <a:endParaRPr lang="en-US" sz="48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12/31/13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12/31/13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12/31/13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12/31/13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http://www.watertreepress.com/sta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Alfred P. Rovai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81200"/>
            <a:ext cx="5257800" cy="2362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Pearson Product-Moment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Correlation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>
                <a:latin typeface="Times New Roman"/>
                <a:cs typeface="Times New Roman"/>
              </a:rPr>
              <a:t>©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2013 by Alfred P. Rovai</a:t>
            </a: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Microsoft® Excel® Screen Prints Courtesy of Microsoft Corporation.</a:t>
            </a:r>
          </a:p>
        </p:txBody>
      </p:sp>
      <p:pic>
        <p:nvPicPr>
          <p:cNvPr id="8" name="Picture 7" descr="Kindle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999"/>
            <a:ext cx="2667000" cy="40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7 at 8.50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64600" cy="46609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724400"/>
            <a:ext cx="8915400" cy="1477328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results of the test provided evidence that intrinsic </a:t>
            </a:r>
            <a:r>
              <a:rPr lang="en-US" dirty="0" smtClean="0"/>
              <a:t>motivation (</a:t>
            </a:r>
            <a:r>
              <a:rPr lang="en-US" i="1" dirty="0" smtClean="0"/>
              <a:t>M</a:t>
            </a:r>
            <a:r>
              <a:rPr lang="en-US" dirty="0" smtClean="0"/>
              <a:t> = 55.50, </a:t>
            </a:r>
            <a:r>
              <a:rPr lang="en-US" i="1" dirty="0" smtClean="0"/>
              <a:t>SD</a:t>
            </a:r>
            <a:r>
              <a:rPr lang="en-US" dirty="0" smtClean="0"/>
              <a:t> = 15.37) </a:t>
            </a:r>
            <a:r>
              <a:rPr lang="en-US" dirty="0"/>
              <a:t>is inversely related to </a:t>
            </a:r>
            <a:r>
              <a:rPr lang="en-US" dirty="0" smtClean="0"/>
              <a:t>alienation (</a:t>
            </a:r>
            <a:r>
              <a:rPr lang="en-US" i="1" dirty="0" smtClean="0"/>
              <a:t>M</a:t>
            </a:r>
            <a:r>
              <a:rPr lang="en-US" dirty="0" smtClean="0"/>
              <a:t> = 67.14), </a:t>
            </a:r>
            <a:r>
              <a:rPr lang="en-US" i="1" dirty="0" smtClean="0"/>
              <a:t>SD</a:t>
            </a:r>
            <a:r>
              <a:rPr lang="en-US" dirty="0" smtClean="0"/>
              <a:t> = 11.27), </a:t>
            </a:r>
            <a:r>
              <a:rPr lang="en-US" i="1" dirty="0"/>
              <a:t>r</a:t>
            </a:r>
            <a:r>
              <a:rPr lang="en-US" dirty="0"/>
              <a:t>(166) = –.18, </a:t>
            </a:r>
            <a:r>
              <a:rPr lang="en-US" i="1" dirty="0"/>
              <a:t>p</a:t>
            </a:r>
            <a:r>
              <a:rPr lang="en-US" dirty="0"/>
              <a:t> =.02 (2-tailed). Therefore, there was sufficient evidence to reject the null hypothesis. The coefficient of determination was .03, indicating that both variables shared only 3 percent of variance in common, which suggests a slight </a:t>
            </a:r>
            <a:r>
              <a:rPr lang="en-US" dirty="0" smtClean="0"/>
              <a:t>but significant relationship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37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323805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Pearson Product-Moment Correlation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Pearson Product-Moment Correlation Test (also known as 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is a parametric procedure that determines the strength and direction of the linear relationship between two continuous variables.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symmetric, with the same coefficient value obtained regardless of which variable is the IV and which is the DV. It has a value in the range –1 ≤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≤ 1. The absolute value of Pearson r can be interpreted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Little if any relationship &lt; .30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 relationship = .30 to &lt; .50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Moderate relationship = .50 to &lt; .70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High relationship = .70 to &lt; .90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Very high relationship = .90 and above</a:t>
            </a: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Pearson Product-Moment Correlation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Excel data entry for this test is fairly straightforward. Each variable is entered in a sheet of the Excel workbook as a separate column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calculated as follows using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raw scores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following Excel function is used: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PEARSON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(array1,array2). Returns the Pearson product-moment correlation coefficient, where array1 and array2 represent the range of numbers for each variable.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534688"/>
              </p:ext>
            </p:extLst>
          </p:nvPr>
        </p:nvGraphicFramePr>
        <p:xfrm>
          <a:off x="2895600" y="2514600"/>
          <a:ext cx="335157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739900" imgH="584200" progId="Equation.3">
                  <p:embed/>
                </p:oleObj>
              </mc:Choice>
              <mc:Fallback>
                <p:oleObj name="Equation" r:id="rId3" imgW="17399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3351578" cy="1219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21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Pearson Product-Moment Correlation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-level for this correlation coefficient can be calculated using the t-distribution and the following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-value.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degrees of freedom for this test is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− 2, where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number of cases in the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following Excel function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to determine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-level: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T.INV.2T(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probability,deg_freedom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Returns the inverse of the t-distribution (2-tailed), where probability is the significance level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deg_freedom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number representing degrees of freedom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195765"/>
              </p:ext>
            </p:extLst>
          </p:nvPr>
        </p:nvGraphicFramePr>
        <p:xfrm>
          <a:off x="3657600" y="2057400"/>
          <a:ext cx="180498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774700" imgH="457200" progId="Equation.3">
                  <p:embed/>
                </p:oleObj>
              </mc:Choice>
              <mc:Fallback>
                <p:oleObj name="Equation" r:id="rId3" imgW="774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1804987" cy="1141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7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Key Assumptions &amp; Requirements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Random selection of samples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allow for generalization of results to a target population.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Variables. Two interval/ratio scale variables.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restricted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range. Data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range is not truncated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either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variable.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Measurement without error.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Bivariate normality.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scores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one variable are normally distributed for each value of the other variable, and vice versa.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normality of both variables does not guarantee bivariate normality.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extreme outliers. 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very sensitive to outliers. A nonparametric test should be used if outliers are detected.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Independence of observations.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Homoscedasticity. The variability in scores for one variable is roughly the same at all values of a second variable.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Linearity. There is a linear relationship between the two variables. </a:t>
            </a:r>
          </a:p>
        </p:txBody>
      </p:sp>
    </p:spTree>
    <p:extLst>
      <p:ext uri="{BB962C8B-B14F-4D97-AF65-F5344CB8AC3E}">
        <p14:creationId xmlns:p14="http://schemas.microsoft.com/office/powerpoint/2010/main" val="2918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07 at 8.42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38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8458200" cy="2308324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Respond to the following research question and null hypothesis: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Is there a relationship between intrinsic motivation and alienation among online university students</a:t>
            </a:r>
            <a:r>
              <a:rPr lang="en-US" dirty="0" smtClean="0"/>
              <a:t>?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H</a:t>
            </a:r>
            <a:r>
              <a:rPr lang="en-US" baseline="-25000" dirty="0"/>
              <a:t>0</a:t>
            </a:r>
            <a:r>
              <a:rPr lang="en-US" dirty="0"/>
              <a:t>: There is no relationship between intrinsic motivation and alienation among online university students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1619" y="2362200"/>
            <a:ext cx="6907209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smtClean="0"/>
              <a:t>Motivation.xlsx</a:t>
            </a:r>
            <a:r>
              <a:rPr lang="en-US" smtClean="0"/>
              <a:t>. </a:t>
            </a:r>
            <a:r>
              <a:rPr lang="en-US" dirty="0" smtClean="0"/>
              <a:t>Click on the Pearson </a:t>
            </a:r>
            <a:r>
              <a:rPr lang="en-US" i="1" dirty="0" smtClean="0"/>
              <a:t>r</a:t>
            </a:r>
            <a:r>
              <a:rPr lang="en-US" dirty="0" smtClean="0"/>
              <a:t> worksheet tab.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8956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84582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the formulas shown in cells D2:F3 in order to generate descriptive statistics.</a:t>
            </a:r>
          </a:p>
        </p:txBody>
      </p:sp>
      <p:pic>
        <p:nvPicPr>
          <p:cNvPr id="5" name="Picture 4" descr="Screen Shot 2013-11-07 at 4.5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773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84582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show descriptive statistics for intrinsic motivation (</a:t>
            </a:r>
            <a:r>
              <a:rPr lang="en-US" dirty="0" err="1" smtClean="0"/>
              <a:t>intr_mot</a:t>
            </a:r>
            <a:r>
              <a:rPr lang="en-US" dirty="0" smtClean="0"/>
              <a:t>) and alienation.</a:t>
            </a:r>
          </a:p>
        </p:txBody>
      </p:sp>
      <p:pic>
        <p:nvPicPr>
          <p:cNvPr id="2" name="Picture 1" descr="Screen Shot 2013-11-07 at 4.5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646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1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7 at 8.4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77300" cy="4673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00600"/>
            <a:ext cx="84582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the formulas shown in cells D4:D9.</a:t>
            </a:r>
          </a:p>
        </p:txBody>
      </p:sp>
    </p:spTree>
    <p:extLst>
      <p:ext uri="{BB962C8B-B14F-4D97-AF65-F5344CB8AC3E}">
        <p14:creationId xmlns:p14="http://schemas.microsoft.com/office/powerpoint/2010/main" val="20591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693</Words>
  <Application>Microsoft Macintosh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Statistical Fundamentals:  Using Microsoft Excel for Univariate and Bivariate Analysis Alfred P. Rovai</vt:lpstr>
      <vt:lpstr>Pearson Product-Moment Correlation</vt:lpstr>
      <vt:lpstr>Pearson Product-Moment Correlation</vt:lpstr>
      <vt:lpstr>Pearson Product-Moment Correlation</vt:lpstr>
      <vt:lpstr>Key Assumptions &amp;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Pearson Product-Moment Correlation</dc:title>
  <dc:subject/>
  <dc:creator>Alfred P. Rovai</dc:creator>
  <cp:keywords/>
  <dc:description/>
  <cp:lastModifiedBy>Alfred Rovai</cp:lastModifiedBy>
  <cp:revision>163</cp:revision>
  <dcterms:created xsi:type="dcterms:W3CDTF">2013-06-04T13:30:25Z</dcterms:created>
  <dcterms:modified xsi:type="dcterms:W3CDTF">2013-12-31T10:33:25Z</dcterms:modified>
  <cp:category/>
</cp:coreProperties>
</file>